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16.08.2020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Картинки\3iStock-483211046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6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КЛІТИННА БІОЛОГІЯ</a:t>
            </a:r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Клітинна біологія – розділ біології, який вивчає живі клітини, їх органели, будову, функціонування, процеси клітинного поділу, старіння та загибелі.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D:\Картинки\png-cell-biology-cell-biology-science-organism-lovely-virus-cell-biology-cell-structure-ipad-clipart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643182"/>
            <a:ext cx="2709081" cy="270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D:\Картинки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071942"/>
            <a:ext cx="2895600" cy="1581150"/>
          </a:xfrm>
          <a:prstGeom prst="rect">
            <a:avLst/>
          </a:prstGeom>
          <a:noFill/>
        </p:spPr>
      </p:pic>
      <p:pic>
        <p:nvPicPr>
          <p:cNvPr id="6" name="Рисунок 5" descr="D:\Картинки\cell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92" y="2643182"/>
            <a:ext cx="1630908" cy="1630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https://encrypted-tbn0.gstatic.com/images?q=tbn%3AANd9GcS17ZiWg9VN0om7fyDVcqjCfjke8AZH644iBQ&amp;usqp=CAU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14744" y="2643182"/>
            <a:ext cx="2590800" cy="1762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sz="2400" dirty="0" smtClean="0"/>
              <a:t>сформувати </a:t>
            </a:r>
            <a:r>
              <a:rPr lang="uk-UA" sz="2400" dirty="0" smtClean="0"/>
              <a:t>знання з клітинної біології </a:t>
            </a:r>
            <a:r>
              <a:rPr lang="uk-UA" sz="2400" dirty="0" err="1" smtClean="0"/>
              <a:t>прокаріотичних</a:t>
            </a:r>
            <a:r>
              <a:rPr lang="uk-UA" sz="2400" dirty="0" smtClean="0"/>
              <a:t> та </a:t>
            </a:r>
            <a:r>
              <a:rPr lang="uk-UA" sz="2400" dirty="0" err="1" smtClean="0"/>
              <a:t>еукаріотичних</a:t>
            </a:r>
            <a:r>
              <a:rPr lang="uk-UA" sz="2400" dirty="0" smtClean="0"/>
              <a:t> організмів та хімічних процесів, які відбуваються на клітинному рівні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52226" name="Picture 2" descr="D:\Картинки\images (3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857364"/>
            <a:ext cx="4703329" cy="2921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D:\Картинки\images (2).jpg"/>
          <p:cNvPicPr>
            <a:picLocks noChangeAspect="1" noChangeArrowheads="1"/>
          </p:cNvPicPr>
          <p:nvPr/>
        </p:nvPicPr>
        <p:blipFill>
          <a:blip r:embed="rId2">
            <a:lum bright="38000"/>
          </a:blip>
          <a:srcRect/>
          <a:stretch>
            <a:fillRect/>
          </a:stretch>
        </p:blipFill>
        <p:spPr bwMode="auto">
          <a:xfrm>
            <a:off x="3428992" y="1142984"/>
            <a:ext cx="5286404" cy="528640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42910" y="571480"/>
            <a:ext cx="8183880" cy="57150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По завершенню курсу ви будете: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4187952"/>
          </a:xfrm>
        </p:spPr>
        <p:txBody>
          <a:bodyPr>
            <a:noAutofit/>
          </a:bodyPr>
          <a:lstStyle/>
          <a:p>
            <a:pPr lvl="0"/>
            <a:r>
              <a:rPr lang="uk-UA" sz="2300" dirty="0" smtClean="0"/>
              <a:t>Знати відмінності будови </a:t>
            </a:r>
            <a:r>
              <a:rPr lang="uk-UA" sz="2300" dirty="0" err="1" smtClean="0"/>
              <a:t>про-</a:t>
            </a:r>
            <a:r>
              <a:rPr lang="uk-UA" sz="2300" dirty="0" smtClean="0"/>
              <a:t> та </a:t>
            </a:r>
            <a:r>
              <a:rPr lang="uk-UA" sz="2300" dirty="0" err="1" smtClean="0"/>
              <a:t>еукаріотичних</a:t>
            </a:r>
            <a:r>
              <a:rPr lang="uk-UA" sz="2300" dirty="0" smtClean="0"/>
              <a:t> клітин</a:t>
            </a:r>
            <a:endParaRPr lang="ru-RU" sz="2300" dirty="0" smtClean="0"/>
          </a:p>
          <a:p>
            <a:pPr lvl="0"/>
            <a:r>
              <a:rPr lang="uk-UA" sz="2300" dirty="0" smtClean="0"/>
              <a:t>Базові навички у мікроскопії</a:t>
            </a:r>
            <a:endParaRPr lang="ru-RU" sz="2300" dirty="0" smtClean="0"/>
          </a:p>
          <a:p>
            <a:pPr lvl="0"/>
            <a:r>
              <a:rPr lang="uk-UA" sz="2300" dirty="0" smtClean="0"/>
              <a:t>Розуміти особливості будови та функціонування клітинних мембран</a:t>
            </a:r>
            <a:endParaRPr lang="ru-RU" sz="2300" dirty="0" smtClean="0"/>
          </a:p>
          <a:p>
            <a:pPr lvl="0"/>
            <a:r>
              <a:rPr lang="uk-UA" sz="2300" dirty="0" smtClean="0"/>
              <a:t>Знати будову та функціонування генетичного апарату клітини</a:t>
            </a:r>
            <a:endParaRPr lang="ru-RU" sz="2300" dirty="0" smtClean="0"/>
          </a:p>
          <a:p>
            <a:pPr lvl="0"/>
            <a:r>
              <a:rPr lang="uk-UA" sz="2300" dirty="0" smtClean="0"/>
              <a:t>Мати уявлення про біоенергетичні процеси в клітині</a:t>
            </a:r>
            <a:endParaRPr lang="ru-RU" sz="2300" dirty="0" smtClean="0"/>
          </a:p>
          <a:p>
            <a:pPr lvl="0"/>
            <a:r>
              <a:rPr lang="uk-UA" sz="2300" dirty="0" smtClean="0"/>
              <a:t>Знати основні шляхи клітинної загибелі</a:t>
            </a:r>
            <a:endParaRPr lang="ru-RU" sz="2300" dirty="0" smtClean="0"/>
          </a:p>
          <a:p>
            <a:pPr lvl="0"/>
            <a:r>
              <a:rPr lang="uk-UA" sz="2300" dirty="0" smtClean="0"/>
              <a:t>Розуміти механізми регуляції клітинного циклу</a:t>
            </a:r>
            <a:endParaRPr lang="ru-RU" sz="2300" dirty="0" smtClean="0"/>
          </a:p>
          <a:p>
            <a:pPr lvl="0"/>
            <a:r>
              <a:rPr lang="uk-UA" sz="2300" dirty="0" smtClean="0"/>
              <a:t>Знати механізми міжклітинної взаємодії</a:t>
            </a:r>
            <a:endParaRPr lang="ru-RU" sz="2300" dirty="0" smtClean="0"/>
          </a:p>
          <a:p>
            <a:pPr lvl="0"/>
            <a:r>
              <a:rPr lang="uk-UA" sz="2300" dirty="0" smtClean="0"/>
              <a:t>Орієнтуватися у патологічних механізмах функціонування </a:t>
            </a:r>
            <a:r>
              <a:rPr lang="uk-UA" sz="2300" dirty="0" smtClean="0"/>
              <a:t>клітини</a:t>
            </a:r>
            <a:endParaRPr lang="ru-RU" sz="23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1051560"/>
          </a:xfrm>
        </p:spPr>
        <p:txBody>
          <a:bodyPr/>
          <a:lstStyle/>
          <a:p>
            <a:r>
              <a:rPr lang="uk-UA" dirty="0" smtClean="0"/>
              <a:t>Теми курсу: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183880" cy="418795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клітинної</a:t>
            </a:r>
            <a:r>
              <a:rPr lang="ru-RU" dirty="0" smtClean="0"/>
              <a:t> </a:t>
            </a:r>
            <a:r>
              <a:rPr lang="ru-RU" dirty="0" err="1" smtClean="0"/>
              <a:t>біології</a:t>
            </a:r>
            <a:endParaRPr lang="ru-RU" dirty="0" smtClean="0"/>
          </a:p>
          <a:p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клітинної</a:t>
            </a:r>
            <a:r>
              <a:rPr lang="ru-RU" dirty="0" smtClean="0"/>
              <a:t> </a:t>
            </a:r>
            <a:r>
              <a:rPr lang="ru-RU" dirty="0" err="1" smtClean="0"/>
              <a:t>біології</a:t>
            </a:r>
            <a:endParaRPr lang="ru-RU" dirty="0" smtClean="0"/>
          </a:p>
          <a:p>
            <a:r>
              <a:rPr lang="ru-RU" dirty="0" err="1" smtClean="0"/>
              <a:t>Біомембрани</a:t>
            </a:r>
            <a:endParaRPr lang="ru-RU" dirty="0" smtClean="0"/>
          </a:p>
          <a:p>
            <a:r>
              <a:rPr lang="ru-RU" dirty="0" smtClean="0"/>
              <a:t>Ядро, ДНК, хроматин, </a:t>
            </a:r>
            <a:r>
              <a:rPr lang="ru-RU" dirty="0" err="1" smtClean="0"/>
              <a:t>транскрипція</a:t>
            </a:r>
            <a:endParaRPr lang="ru-RU" dirty="0" smtClean="0"/>
          </a:p>
          <a:p>
            <a:r>
              <a:rPr lang="ru-RU" dirty="0" err="1" smtClean="0"/>
              <a:t>Процесинг</a:t>
            </a:r>
            <a:r>
              <a:rPr lang="ru-RU" dirty="0" smtClean="0"/>
              <a:t> РНК та транспорт РНК/</a:t>
            </a:r>
            <a:r>
              <a:rPr lang="ru-RU" dirty="0" err="1" smtClean="0"/>
              <a:t>білку</a:t>
            </a:r>
            <a:endParaRPr lang="ru-RU" dirty="0" smtClean="0"/>
          </a:p>
          <a:p>
            <a:r>
              <a:rPr lang="ru-RU" dirty="0" err="1" smtClean="0"/>
              <a:t>Біосинтез</a:t>
            </a:r>
            <a:r>
              <a:rPr lang="ru-RU" dirty="0" smtClean="0"/>
              <a:t> та транспорт </a:t>
            </a:r>
            <a:r>
              <a:rPr lang="ru-RU" dirty="0" err="1" smtClean="0"/>
              <a:t>білку</a:t>
            </a:r>
            <a:endParaRPr lang="ru-RU" dirty="0" smtClean="0"/>
          </a:p>
          <a:p>
            <a:r>
              <a:rPr lang="ru-RU" dirty="0" err="1" smtClean="0"/>
              <a:t>Біоенергетичні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в </a:t>
            </a:r>
            <a:r>
              <a:rPr lang="ru-RU" dirty="0" err="1" smtClean="0"/>
              <a:t>клітині</a:t>
            </a:r>
            <a:endParaRPr lang="ru-RU" dirty="0" smtClean="0"/>
          </a:p>
          <a:p>
            <a:r>
              <a:rPr lang="ru-RU" dirty="0" err="1" smtClean="0"/>
              <a:t>Цитоскелет</a:t>
            </a:r>
            <a:endParaRPr lang="ru-RU" dirty="0" smtClean="0"/>
          </a:p>
          <a:p>
            <a:r>
              <a:rPr lang="ru-RU" dirty="0" err="1" smtClean="0"/>
              <a:t>Клітинний</a:t>
            </a:r>
            <a:r>
              <a:rPr lang="ru-RU" dirty="0" smtClean="0"/>
              <a:t> </a:t>
            </a:r>
            <a:r>
              <a:rPr lang="ru-RU" dirty="0" err="1" smtClean="0"/>
              <a:t>поділ</a:t>
            </a:r>
            <a:r>
              <a:rPr lang="ru-RU" dirty="0" smtClean="0"/>
              <a:t>. </a:t>
            </a:r>
            <a:r>
              <a:rPr lang="ru-RU" dirty="0" err="1" smtClean="0"/>
              <a:t>Клітинний</a:t>
            </a:r>
            <a:r>
              <a:rPr lang="ru-RU" dirty="0" smtClean="0"/>
              <a:t> цикл</a:t>
            </a:r>
          </a:p>
          <a:p>
            <a:r>
              <a:rPr lang="ru-RU" dirty="0" err="1" smtClean="0"/>
              <a:t>Рецептори</a:t>
            </a:r>
            <a:r>
              <a:rPr lang="ru-RU" dirty="0" smtClean="0"/>
              <a:t> та передача сигналу</a:t>
            </a:r>
          </a:p>
          <a:p>
            <a:r>
              <a:rPr lang="ru-RU" dirty="0" smtClean="0"/>
              <a:t>Шляхи </a:t>
            </a:r>
            <a:r>
              <a:rPr lang="ru-RU" dirty="0" err="1" smtClean="0"/>
              <a:t>загибелі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endParaRPr lang="ru-RU" dirty="0" smtClean="0"/>
          </a:p>
          <a:p>
            <a:r>
              <a:rPr lang="ru-RU" dirty="0" err="1" smtClean="0"/>
              <a:t>Терапевтичний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компоненти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Клітинна</a:t>
            </a:r>
            <a:r>
              <a:rPr lang="ru-RU" dirty="0" smtClean="0"/>
              <a:t> </a:t>
            </a:r>
            <a:r>
              <a:rPr lang="ru-RU" dirty="0" err="1" smtClean="0"/>
              <a:t>сигналізація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3250" name="Picture 2" descr="D:\Картинки\Без названия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571480"/>
            <a:ext cx="2428875" cy="1876425"/>
          </a:xfrm>
          <a:prstGeom prst="rect">
            <a:avLst/>
          </a:prstGeom>
          <a:noFill/>
        </p:spPr>
      </p:pic>
      <p:pic>
        <p:nvPicPr>
          <p:cNvPr id="53251" name="Picture 3" descr="D:\Картинки\images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3357562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Рекомендована література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183880" cy="4187952"/>
          </a:xfrm>
        </p:spPr>
        <p:txBody>
          <a:bodyPr>
            <a:normAutofit fontScale="47500" lnSpcReduction="20000"/>
          </a:bodyPr>
          <a:lstStyle/>
          <a:p>
            <a:r>
              <a:rPr lang="ru-RU" dirty="0" err="1" smtClean="0"/>
              <a:t>Дзержинський</a:t>
            </a:r>
            <a:r>
              <a:rPr lang="ru-RU" dirty="0" smtClean="0"/>
              <a:t>, М.Е. </a:t>
            </a:r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цитологія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гістологія</a:t>
            </a:r>
            <a:r>
              <a:rPr lang="ru-RU" dirty="0" smtClean="0"/>
              <a:t> : </a:t>
            </a:r>
            <a:r>
              <a:rPr lang="ru-RU" dirty="0" err="1" smtClean="0"/>
              <a:t>підручник</a:t>
            </a:r>
            <a:r>
              <a:rPr lang="ru-RU" dirty="0" smtClean="0"/>
              <a:t> / М.Е. </a:t>
            </a:r>
            <a:r>
              <a:rPr lang="ru-RU" dirty="0" err="1" smtClean="0"/>
              <a:t>Дзержинський</a:t>
            </a:r>
            <a:r>
              <a:rPr lang="ru-RU" dirty="0" smtClean="0"/>
              <a:t>, Н.В. </a:t>
            </a:r>
            <a:r>
              <a:rPr lang="ru-RU" dirty="0" err="1" smtClean="0"/>
              <a:t>Скрипник</a:t>
            </a:r>
            <a:r>
              <a:rPr lang="ru-RU" dirty="0" smtClean="0"/>
              <a:t>, Г.В. </a:t>
            </a:r>
            <a:r>
              <a:rPr lang="ru-RU" dirty="0" err="1" smtClean="0"/>
              <a:t>Островська</a:t>
            </a:r>
            <a:r>
              <a:rPr lang="ru-RU" dirty="0" smtClean="0"/>
              <a:t> [та </a:t>
            </a:r>
            <a:r>
              <a:rPr lang="ru-RU" dirty="0" err="1" smtClean="0"/>
              <a:t>ін</a:t>
            </a:r>
            <a:r>
              <a:rPr lang="ru-RU" dirty="0" smtClean="0"/>
              <a:t>.]. – К. : ВПЦ "</a:t>
            </a:r>
            <a:r>
              <a:rPr lang="ru-RU" dirty="0" err="1" smtClean="0"/>
              <a:t>Київський</a:t>
            </a:r>
            <a:r>
              <a:rPr lang="ru-RU" dirty="0" smtClean="0"/>
              <a:t> </a:t>
            </a:r>
            <a:r>
              <a:rPr lang="ru-RU" dirty="0" err="1" smtClean="0"/>
              <a:t>університет</a:t>
            </a:r>
            <a:r>
              <a:rPr lang="ru-RU" dirty="0" smtClean="0"/>
              <a:t>", 2010.</a:t>
            </a:r>
          </a:p>
          <a:p>
            <a:r>
              <a:rPr lang="ru-RU" dirty="0" smtClean="0"/>
              <a:t>Уилсон</a:t>
            </a:r>
            <a:r>
              <a:rPr lang="ru-RU" dirty="0" smtClean="0"/>
              <a:t>, К. Принципы и методы биохимии и молекулярной биологии [Электронный ресурс] : учебное пособие / К. Уилсон, Д. </a:t>
            </a:r>
            <a:r>
              <a:rPr lang="ru-RU" dirty="0" err="1" smtClean="0"/>
              <a:t>Уолкер</a:t>
            </a:r>
            <a:r>
              <a:rPr lang="ru-RU" dirty="0" smtClean="0"/>
              <a:t> ; под ред. Левашова А.В., Тишкова В.И. ; пер. с англ. Мосоловой Т.П., </a:t>
            </a:r>
            <a:r>
              <a:rPr lang="ru-RU" dirty="0" err="1" smtClean="0"/>
              <a:t>Бозелек-Решетняк</a:t>
            </a:r>
            <a:r>
              <a:rPr lang="ru-RU" dirty="0" smtClean="0"/>
              <a:t> Е.Ю. - Электрон. дан. - Москва : Издательство 'Лаборатория знаний', 2015. - 855 с. - Режим доступа: https://e.lanbook.com/book/66244. </a:t>
            </a:r>
          </a:p>
          <a:p>
            <a:r>
              <a:rPr lang="ru-RU" dirty="0" smtClean="0"/>
              <a:t>Шмид </a:t>
            </a:r>
            <a:r>
              <a:rPr lang="ru-RU" dirty="0" smtClean="0"/>
              <a:t>Р., Наглядная биотехнология и генетическая </a:t>
            </a:r>
            <a:r>
              <a:rPr lang="ru-RU" dirty="0" err="1" smtClean="0"/>
              <a:t>инженери</a:t>
            </a:r>
            <a:r>
              <a:rPr lang="ru-RU" dirty="0" smtClean="0"/>
              <a:t> [Электронный ресурс] : справочное пособие / Шмид Р. - Электрон. дан. - Москва : Издательство 'Лаборатория знаний', 2015. - 327 с. - Режим доступа: https://e.lanbook.com/book/66240. 3. Молекулярные основы современной биологии [Электронный ресурс]: Учеб. пособие / Дымшиц Г.М., Саблина О.В. - Новосибирск : РИЦ НГУ, 2012. - http://www.studentlibrary.ru/book/ISBN9785443701141.html </a:t>
            </a:r>
          </a:p>
          <a:p>
            <a:r>
              <a:rPr lang="ru-RU" dirty="0" smtClean="0"/>
              <a:t>Цыганский</a:t>
            </a:r>
            <a:r>
              <a:rPr lang="ru-RU" dirty="0" smtClean="0"/>
              <a:t>, Р.А. Физиология и патология животной клетки [Электронный ресурс] : учебное пособие / Р.А. Цыганский. - Электрон. дан. - Санкт-Петербург : Лань, 2009. - 336 с. - Режим доступа: https://e.lanbook.com/book/431 </a:t>
            </a:r>
            <a:endParaRPr lang="ru-RU" dirty="0" smtClean="0"/>
          </a:p>
          <a:p>
            <a:r>
              <a:rPr lang="ru-RU" dirty="0" smtClean="0"/>
              <a:t>Молекулярно-генетические </a:t>
            </a:r>
            <a:r>
              <a:rPr lang="ru-RU" dirty="0" smtClean="0"/>
              <a:t>механизмы эволюции органического мира. Генетическая и клеточная инженерия [Электронный ресурс] / Р.В. </a:t>
            </a:r>
            <a:r>
              <a:rPr lang="ru-RU" dirty="0" err="1" smtClean="0"/>
              <a:t>Тузова</a:t>
            </a:r>
            <a:r>
              <a:rPr lang="ru-RU" dirty="0" smtClean="0"/>
              <a:t>, Н.А. Ковалев - Минск : Белорус. наука, 2010. - http://www.studentlibrary.ru/book/ISBN9789850811868.html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72</TotalTime>
  <Words>426</Words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КЛІТИННА БІОЛОГІЯ</vt:lpstr>
      <vt:lpstr>Слайд 2</vt:lpstr>
      <vt:lpstr>МЕТА:</vt:lpstr>
      <vt:lpstr>По завершенню курсу ви будете:</vt:lpstr>
      <vt:lpstr>Теми курсу: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КЛІТИННА БІОЛОГІЯ</dc:title>
  <dc:creator>Пользователь</dc:creator>
  <cp:lastModifiedBy>Пользователь</cp:lastModifiedBy>
  <cp:revision>9</cp:revision>
  <dcterms:created xsi:type="dcterms:W3CDTF">2020-08-16T20:26:37Z</dcterms:created>
  <dcterms:modified xsi:type="dcterms:W3CDTF">2020-08-16T21:49:32Z</dcterms:modified>
</cp:coreProperties>
</file>